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pline Sans"/>
      <p:regular r:id="rId17"/>
    </p:embeddedFont>
    <p:embeddedFont>
      <p:font typeface="Spline Sans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974" y="379452"/>
            <a:ext cx="4415790" cy="383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Meta Ad Performance Analysis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974" y="1038820"/>
            <a:ext cx="10487858" cy="71758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084" y="331708"/>
            <a:ext cx="5356622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Next Steps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482084" y="1181933"/>
            <a:ext cx="8657987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Optimize the conversion funnel to transform strong engagement into actual purchases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084" y="1630561"/>
            <a:ext cx="9159954" cy="62673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2142649"/>
            <a:ext cx="2615565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91231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DASHBOARD INSIGHTS</a:t>
            </a: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881063" y="2536746"/>
            <a:ext cx="4895374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KPI Metrics</a:t>
            </a:r>
            <a:endParaRPr lang="en-US" sz="3850" dirty="0"/>
          </a:p>
        </p:txBody>
      </p:sp>
      <p:sp>
        <p:nvSpPr>
          <p:cNvPr id="4" name="Text 2"/>
          <p:cNvSpPr/>
          <p:nvPr/>
        </p:nvSpPr>
        <p:spPr>
          <a:xfrm>
            <a:off x="881063" y="3589258"/>
            <a:ext cx="3010614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216K</a:t>
            </a:r>
            <a:endParaRPr lang="en-US" sz="5700" dirty="0"/>
          </a:p>
        </p:txBody>
      </p:sp>
      <p:sp>
        <p:nvSpPr>
          <p:cNvPr id="5" name="Text 3"/>
          <p:cNvSpPr/>
          <p:nvPr/>
        </p:nvSpPr>
        <p:spPr>
          <a:xfrm>
            <a:off x="1162526" y="459140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Impressions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81063" y="5029557"/>
            <a:ext cx="301061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times the ads were shown. Good reach.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166949" y="3589258"/>
            <a:ext cx="3010614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25.4K</a:t>
            </a:r>
            <a:endParaRPr lang="en-US" sz="5700" dirty="0"/>
          </a:p>
        </p:txBody>
      </p:sp>
      <p:sp>
        <p:nvSpPr>
          <p:cNvPr id="8" name="Text 6"/>
          <p:cNvSpPr/>
          <p:nvPr/>
        </p:nvSpPr>
        <p:spPr>
          <a:xfrm>
            <a:off x="4448413" y="459140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Clicks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4166949" y="5029557"/>
            <a:ext cx="3010614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Number of people who clicked on the ads.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452836" y="3589258"/>
            <a:ext cx="3010614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1.3K</a:t>
            </a:r>
            <a:endParaRPr lang="en-US" sz="5700" dirty="0"/>
          </a:p>
        </p:txBody>
      </p:sp>
      <p:sp>
        <p:nvSpPr>
          <p:cNvPr id="11" name="Text 9"/>
          <p:cNvSpPr/>
          <p:nvPr/>
        </p:nvSpPr>
        <p:spPr>
          <a:xfrm>
            <a:off x="7734300" y="459140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Shares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452836" y="5029557"/>
            <a:ext cx="3010614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Indicators of organic engagement (beyond paid reach).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0738723" y="3589258"/>
            <a:ext cx="3010614" cy="7268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2.6K</a:t>
            </a:r>
            <a:endParaRPr lang="en-US" sz="5700" dirty="0"/>
          </a:p>
        </p:txBody>
      </p:sp>
      <p:sp>
        <p:nvSpPr>
          <p:cNvPr id="14" name="Text 12"/>
          <p:cNvSpPr/>
          <p:nvPr/>
        </p:nvSpPr>
        <p:spPr>
          <a:xfrm>
            <a:off x="11020187" y="459140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Comments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0738723" y="5029557"/>
            <a:ext cx="3010614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Indicators of organic engagement (beyond paid reach).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922" y="524113"/>
            <a:ext cx="3277195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3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1.3K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1316950" y="1112996"/>
            <a:ext cx="1679019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Purchases (Conversions)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17922" y="1370409"/>
            <a:ext cx="327719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Real customer acquisitions from ads.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3956923" y="524113"/>
            <a:ext cx="3277314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3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29K</a:t>
            </a:r>
            <a:endParaRPr lang="en-US" sz="3350" dirty="0"/>
          </a:p>
        </p:txBody>
      </p:sp>
      <p:sp>
        <p:nvSpPr>
          <p:cNvPr id="6" name="Text 4"/>
          <p:cNvSpPr/>
          <p:nvPr/>
        </p:nvSpPr>
        <p:spPr>
          <a:xfrm>
            <a:off x="4876205" y="1112996"/>
            <a:ext cx="1438632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Engagements</a:t>
            </a:r>
            <a:endParaRPr lang="en-US" sz="1100" dirty="0"/>
          </a:p>
        </p:txBody>
      </p:sp>
      <p:sp>
        <p:nvSpPr>
          <p:cNvPr id="7" name="Text 5"/>
          <p:cNvSpPr/>
          <p:nvPr/>
        </p:nvSpPr>
        <p:spPr>
          <a:xfrm>
            <a:off x="3956923" y="1370409"/>
            <a:ext cx="3277314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Sum of clicks, likes, shares, comments.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7396043" y="524113"/>
            <a:ext cx="3277314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3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2.5M</a:t>
            </a:r>
            <a:endParaRPr lang="en-US" sz="3350" dirty="0"/>
          </a:p>
        </p:txBody>
      </p:sp>
      <p:sp>
        <p:nvSpPr>
          <p:cNvPr id="9" name="Text 7"/>
          <p:cNvSpPr/>
          <p:nvPr/>
        </p:nvSpPr>
        <p:spPr>
          <a:xfrm>
            <a:off x="8315325" y="1112996"/>
            <a:ext cx="1438632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Total Budget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396043" y="1370409"/>
            <a:ext cx="3277314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Total ad spends.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10835164" y="524113"/>
            <a:ext cx="3277314" cy="427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50"/>
              </a:lnSpc>
              <a:buNone/>
            </a:pPr>
            <a:r>
              <a:rPr lang="en-US" sz="3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50.7K</a:t>
            </a:r>
            <a:endParaRPr lang="en-US" sz="3350" dirty="0"/>
          </a:p>
        </p:txBody>
      </p:sp>
      <p:sp>
        <p:nvSpPr>
          <p:cNvPr id="12" name="Text 10"/>
          <p:cNvSpPr/>
          <p:nvPr/>
        </p:nvSpPr>
        <p:spPr>
          <a:xfrm>
            <a:off x="11601212" y="1112996"/>
            <a:ext cx="1745218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Avg Budget per Campaign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10835164" y="1370409"/>
            <a:ext cx="3277314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Suggests multiple campaigns were run.</a:t>
            </a:r>
            <a:endParaRPr lang="en-US" sz="1000" dirty="0"/>
          </a:p>
        </p:txBody>
      </p:sp>
      <p:sp>
        <p:nvSpPr>
          <p:cNvPr id="14" name="Shape 12"/>
          <p:cNvSpPr/>
          <p:nvPr/>
        </p:nvSpPr>
        <p:spPr>
          <a:xfrm>
            <a:off x="517922" y="1787828"/>
            <a:ext cx="13594556" cy="23693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3079790" y="2798564"/>
            <a:ext cx="15924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11.76%</a:t>
            </a:r>
            <a:endParaRPr lang="en-US" sz="2500" dirty="0"/>
          </a:p>
        </p:txBody>
      </p:sp>
      <p:pic>
        <p:nvPicPr>
          <p:cNvPr id="1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006" y="1989296"/>
            <a:ext cx="1942148" cy="1942148"/>
          </a:xfrm>
          <a:prstGeom prst="rect">
            <a:avLst/>
          </a:prstGeom>
        </p:spPr>
      </p:pic>
      <p:sp>
        <p:nvSpPr>
          <p:cNvPr id="17" name="Text 14"/>
          <p:cNvSpPr/>
          <p:nvPr/>
        </p:nvSpPr>
        <p:spPr>
          <a:xfrm>
            <a:off x="3037284" y="4093131"/>
            <a:ext cx="1677591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CTR (Click-Through Rate)</a:t>
            </a:r>
            <a:endParaRPr lang="en-US" sz="1100" dirty="0"/>
          </a:p>
        </p:txBody>
      </p:sp>
      <p:sp>
        <p:nvSpPr>
          <p:cNvPr id="18" name="Text 15"/>
          <p:cNvSpPr/>
          <p:nvPr/>
        </p:nvSpPr>
        <p:spPr>
          <a:xfrm>
            <a:off x="517922" y="4350544"/>
            <a:ext cx="6716316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performance (above industry average ~1-2%). Ads are very attractive.</a:t>
            </a:r>
            <a:endParaRPr lang="en-US" sz="1000" dirty="0"/>
          </a:p>
        </p:txBody>
      </p:sp>
      <p:sp>
        <p:nvSpPr>
          <p:cNvPr id="19" name="Text 16"/>
          <p:cNvSpPr/>
          <p:nvPr/>
        </p:nvSpPr>
        <p:spPr>
          <a:xfrm>
            <a:off x="9957911" y="2798564"/>
            <a:ext cx="15924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13.56%</a:t>
            </a:r>
            <a:endParaRPr lang="en-US" sz="2500" dirty="0"/>
          </a:p>
        </p:txBody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127" y="1989296"/>
            <a:ext cx="1942148" cy="1942148"/>
          </a:xfrm>
          <a:prstGeom prst="rect">
            <a:avLst/>
          </a:prstGeom>
        </p:spPr>
      </p:pic>
      <p:sp>
        <p:nvSpPr>
          <p:cNvPr id="21" name="Text 17"/>
          <p:cNvSpPr/>
          <p:nvPr/>
        </p:nvSpPr>
        <p:spPr>
          <a:xfrm>
            <a:off x="10034945" y="4093131"/>
            <a:ext cx="1438632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Engagement Rate</a:t>
            </a:r>
            <a:endParaRPr lang="en-US" sz="1100" dirty="0"/>
          </a:p>
        </p:txBody>
      </p:sp>
      <p:sp>
        <p:nvSpPr>
          <p:cNvPr id="22" name="Text 18"/>
          <p:cNvSpPr/>
          <p:nvPr/>
        </p:nvSpPr>
        <p:spPr>
          <a:xfrm>
            <a:off x="7396043" y="4350544"/>
            <a:ext cx="671643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Very healthy; content resonates with the audience.</a:t>
            </a:r>
            <a:endParaRPr lang="en-US" sz="1000" dirty="0"/>
          </a:p>
        </p:txBody>
      </p:sp>
      <p:sp>
        <p:nvSpPr>
          <p:cNvPr id="23" name="Text 19"/>
          <p:cNvSpPr/>
          <p:nvPr/>
        </p:nvSpPr>
        <p:spPr>
          <a:xfrm>
            <a:off x="3079790" y="5658207"/>
            <a:ext cx="15924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5.21%</a:t>
            </a:r>
            <a:endParaRPr lang="en-US" sz="2500" dirty="0"/>
          </a:p>
        </p:txBody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006" y="4848939"/>
            <a:ext cx="1942148" cy="1942148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3156704" y="6952774"/>
            <a:ext cx="1438632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Conversion Rate</a:t>
            </a:r>
            <a:endParaRPr lang="en-US" sz="1100" dirty="0"/>
          </a:p>
        </p:txBody>
      </p:sp>
      <p:sp>
        <p:nvSpPr>
          <p:cNvPr id="26" name="Text 21"/>
          <p:cNvSpPr/>
          <p:nvPr/>
        </p:nvSpPr>
        <p:spPr>
          <a:xfrm>
            <a:off x="517922" y="7210187"/>
            <a:ext cx="6716316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Out of all clicks, 5.21% converted into purchases. Good but could improve with landing page optimization.</a:t>
            </a:r>
            <a:endParaRPr lang="en-US" sz="1000" dirty="0"/>
          </a:p>
        </p:txBody>
      </p:sp>
      <p:sp>
        <p:nvSpPr>
          <p:cNvPr id="27" name="Text 22"/>
          <p:cNvSpPr/>
          <p:nvPr/>
        </p:nvSpPr>
        <p:spPr>
          <a:xfrm>
            <a:off x="9957911" y="5658207"/>
            <a:ext cx="1592461" cy="3236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0.61%</a:t>
            </a:r>
            <a:endParaRPr lang="en-US" sz="2500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3127" y="4848939"/>
            <a:ext cx="1942148" cy="1942148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10034945" y="6952774"/>
            <a:ext cx="1438632" cy="179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Purchase Rate</a:t>
            </a:r>
            <a:endParaRPr lang="en-US" sz="1100" dirty="0"/>
          </a:p>
        </p:txBody>
      </p:sp>
      <p:sp>
        <p:nvSpPr>
          <p:cNvPr id="30" name="Text 24"/>
          <p:cNvSpPr/>
          <p:nvPr/>
        </p:nvSpPr>
        <p:spPr>
          <a:xfrm>
            <a:off x="7396043" y="7210187"/>
            <a:ext cx="6716435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Out of impressions, only 0.61% resulted in purchases. Low conversion funnel efficiency (room to optimize).</a:t>
            </a:r>
            <a:endParaRPr lang="en-US" sz="1000" dirty="0"/>
          </a:p>
        </p:txBody>
      </p:sp>
      <p:sp>
        <p:nvSpPr>
          <p:cNvPr id="31" name="Text 25"/>
          <p:cNvSpPr/>
          <p:nvPr/>
        </p:nvSpPr>
        <p:spPr>
          <a:xfrm>
            <a:off x="517922" y="7562969"/>
            <a:ext cx="13594556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Ads are performing strongly in visibility and engagement, but actual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purchase efficiency is weak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need to optimize targeting/landing pages.</a:t>
            </a: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1961" y="400764"/>
            <a:ext cx="2080736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Performance Analysis</a:t>
            </a:r>
            <a:endParaRPr lang="en-US" sz="1550" dirty="0"/>
          </a:p>
        </p:txBody>
      </p:sp>
      <p:sp>
        <p:nvSpPr>
          <p:cNvPr id="3" name="Text 1"/>
          <p:cNvSpPr/>
          <p:nvPr/>
        </p:nvSpPr>
        <p:spPr>
          <a:xfrm>
            <a:off x="451961" y="934164"/>
            <a:ext cx="1255633" cy="156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of Funnel: Strong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51961" y="1204079"/>
            <a:ext cx="6725483" cy="361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High CTR (11.76%) and Engagement Rate (13.56%)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→ clearly indicate that the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 creatives, messaging, and targeting at the top of the funnel are very effective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451961" y="1605082"/>
            <a:ext cx="6725483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People are interested enough to click, like, share, or comment.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7460575" y="934164"/>
            <a:ext cx="1388864" cy="156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Bottom of Funnel: Weak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7460575" y="1204079"/>
            <a:ext cx="6725483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 Purchase Rate (0.61%) and only 1.3K conversions out of 216K impressions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→ shows a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sharp drop-off in the lower funnel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7460575" y="1424345"/>
            <a:ext cx="6725483" cy="180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is a classic case of "awareness and interest" being strong but "action (purchase)" being weak.</a:t>
            </a:r>
            <a:endParaRPr lang="en-US" sz="8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961" y="1952387"/>
            <a:ext cx="8588812" cy="58764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3174" y="435293"/>
            <a:ext cx="4064794" cy="439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Engagement Breakdown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633174" y="938093"/>
            <a:ext cx="240315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By Gender (Donut Chart)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820942" y="2468166"/>
            <a:ext cx="1946910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43%</a:t>
            </a:r>
            <a:endParaRPr lang="en-US" sz="31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7344" y="1478875"/>
            <a:ext cx="2374344" cy="237434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915120" y="4050983"/>
            <a:ext cx="17587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Female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33174" y="4365665"/>
            <a:ext cx="4322802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13K engagements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341507" y="2468166"/>
            <a:ext cx="1946910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22%</a:t>
            </a:r>
            <a:endParaRPr lang="en-US" sz="31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909" y="1478875"/>
            <a:ext cx="2374344" cy="237434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435685" y="4050983"/>
            <a:ext cx="17587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Male</a:t>
            </a:r>
            <a:endParaRPr lang="en-US" sz="1350" dirty="0"/>
          </a:p>
        </p:txBody>
      </p:sp>
      <p:sp>
        <p:nvSpPr>
          <p:cNvPr id="11" name="Text 7"/>
          <p:cNvSpPr/>
          <p:nvPr/>
        </p:nvSpPr>
        <p:spPr>
          <a:xfrm>
            <a:off x="5153739" y="4365665"/>
            <a:ext cx="4322802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6K engagements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10862191" y="2468166"/>
            <a:ext cx="1946910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35%</a:t>
            </a:r>
            <a:endParaRPr lang="en-US" sz="31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8593" y="1478875"/>
            <a:ext cx="2374344" cy="237434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956369" y="4050983"/>
            <a:ext cx="1758791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Other/Not Specified</a:t>
            </a:r>
            <a:endParaRPr lang="en-US" sz="1350" dirty="0"/>
          </a:p>
        </p:txBody>
      </p:sp>
      <p:sp>
        <p:nvSpPr>
          <p:cNvPr id="15" name="Text 10"/>
          <p:cNvSpPr/>
          <p:nvPr/>
        </p:nvSpPr>
        <p:spPr>
          <a:xfrm>
            <a:off x="9674304" y="4365665"/>
            <a:ext cx="4322921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10K engagements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633174" y="4797028"/>
            <a:ext cx="13364051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Females engage more than males; campaigns could be tailored toward female audiences.</a:t>
            </a: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633174" y="5307494"/>
            <a:ext cx="13364051" cy="27384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633174" y="5572244"/>
            <a:ext cx="2481858" cy="263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By Target Age (Bar Chart)</a:t>
            </a:r>
            <a:endParaRPr lang="en-US" sz="1650" dirty="0"/>
          </a:p>
        </p:txBody>
      </p:sp>
      <p:sp>
        <p:nvSpPr>
          <p:cNvPr id="19" name="Text 14"/>
          <p:cNvSpPr/>
          <p:nvPr/>
        </p:nvSpPr>
        <p:spPr>
          <a:xfrm>
            <a:off x="633174" y="6073497"/>
            <a:ext cx="13364051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Peak engagement: 20–30 age group (especially early 20s).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633174" y="6382226"/>
            <a:ext cx="13364051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Drops significantly after 35+.</a:t>
            </a:r>
            <a:endParaRPr lang="en-US" sz="1200" dirty="0"/>
          </a:p>
        </p:txBody>
      </p:sp>
      <p:sp>
        <p:nvSpPr>
          <p:cNvPr id="21" name="Text 16"/>
          <p:cNvSpPr/>
          <p:nvPr/>
        </p:nvSpPr>
        <p:spPr>
          <a:xfrm>
            <a:off x="633174" y="6690955"/>
            <a:ext cx="13364051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Primary audience = Young adults.</a:t>
            </a:r>
            <a:endParaRPr lang="en-US" sz="1200" dirty="0"/>
          </a:p>
        </p:txBody>
      </p:sp>
      <p:sp>
        <p:nvSpPr>
          <p:cNvPr id="22" name="Shape 17"/>
          <p:cNvSpPr/>
          <p:nvPr/>
        </p:nvSpPr>
        <p:spPr>
          <a:xfrm>
            <a:off x="633174" y="7122319"/>
            <a:ext cx="13364051" cy="672584"/>
          </a:xfrm>
          <a:prstGeom prst="roundRect">
            <a:avLst>
              <a:gd name="adj" fmla="val 35303"/>
            </a:avLst>
          </a:prstGeom>
          <a:solidFill>
            <a:srgbClr val="004D36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08" y="7372112"/>
            <a:ext cx="197763" cy="158234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147405" y="7320082"/>
            <a:ext cx="12691586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Insight: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Target ads towards 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females aged 18–30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better ROI.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676" y="314682"/>
            <a:ext cx="2873573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Geographic Distribution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57676" y="678299"/>
            <a:ext cx="1643658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Engaged Countries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57676" y="1040487"/>
            <a:ext cx="13715048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US, India, Brazil, Germany, UK are major contributors.</a:t>
            </a:r>
            <a:endParaRPr lang="en-US" sz="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676" y="1352193"/>
            <a:ext cx="8696682" cy="595026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57676" y="7431167"/>
            <a:ext cx="13715048" cy="486013"/>
          </a:xfrm>
          <a:prstGeom prst="roundRect">
            <a:avLst>
              <a:gd name="adj" fmla="val 35317"/>
            </a:avLst>
          </a:prstGeom>
          <a:solidFill>
            <a:srgbClr val="004D36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95" y="7611189"/>
            <a:ext cx="142994" cy="1144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29508" y="7574161"/>
            <a:ext cx="13228796" cy="182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Insight: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Focus campaigns in </a:t>
            </a:r>
            <a:pPr algn="l" indent="0" marL="0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India &amp; US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(high potential, high engagement), and </a:t>
            </a:r>
            <a:pPr algn="l" indent="0" marL="0">
              <a:lnSpc>
                <a:spcPts val="1400"/>
              </a:lnSpc>
              <a:buNone/>
            </a:pPr>
            <a:r>
              <a:rPr lang="en-US" sz="9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premium campaigns in Germany/UK</a:t>
            </a:r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(better conversion potential due to higher purchasing power).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236" y="510183"/>
            <a:ext cx="4123611" cy="515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Time-Based Trends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742236" y="1099661"/>
            <a:ext cx="4690348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Weekly Engagement Trend (Stacked Bar)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742236" y="1687116"/>
            <a:ext cx="1314592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Fairly consistent across weeks, with no sharp drop.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42236" y="2048947"/>
            <a:ext cx="1314592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Steady engagement shows ads maintain attention.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742236" y="2624137"/>
            <a:ext cx="4415195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Hourly Engagement Trend (Line Chart)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42236" y="3211592"/>
            <a:ext cx="1314592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Peaks around late afternoon &amp; evening (~15–20 hours).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42236" y="3573423"/>
            <a:ext cx="1314592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Lowest engagement early morning (~0–5 hours).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42236" y="4079081"/>
            <a:ext cx="13145929" cy="788432"/>
          </a:xfrm>
          <a:prstGeom prst="roundRect">
            <a:avLst>
              <a:gd name="adj" fmla="val 35304"/>
            </a:avLst>
          </a:prstGeom>
          <a:solidFill>
            <a:srgbClr val="004D36"/>
          </a:solidFill>
          <a:ln/>
        </p:spPr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735" y="4361855"/>
            <a:ext cx="231934" cy="185499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345168" y="4310896"/>
            <a:ext cx="12357497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Schedule ad delivery during </a:t>
            </a:r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afternoons &amp; evenings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maximum impact.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742236" y="5168936"/>
            <a:ext cx="13145929" cy="30718"/>
          </a:xfrm>
          <a:prstGeom prst="rect">
            <a:avLst/>
          </a:prstGeom>
          <a:solidFill>
            <a:srgbClr val="E0E4E6">
              <a:alpha val="5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42236" y="5477828"/>
            <a:ext cx="2474119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Calendar View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42236" y="6065282"/>
            <a:ext cx="1314592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Engagements are mapped to days in June.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42236" y="6427113"/>
            <a:ext cx="13145929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Certain dates (like 19th–21st, 25th–27th) show higher highlights. Campaign activity peaks on specific days, possibly due to launches/promotions.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742236" y="6932771"/>
            <a:ext cx="13145929" cy="788432"/>
          </a:xfrm>
          <a:prstGeom prst="roundRect">
            <a:avLst>
              <a:gd name="adj" fmla="val 35304"/>
            </a:avLst>
          </a:prstGeom>
          <a:solidFill>
            <a:srgbClr val="004D36"/>
          </a:solidFill>
          <a:ln/>
        </p:spPr>
      </p:sp>
      <p:pic>
        <p:nvPicPr>
          <p:cNvPr id="1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7215545"/>
            <a:ext cx="231934" cy="185499"/>
          </a:xfrm>
          <a:prstGeom prst="rect">
            <a:avLst/>
          </a:prstGeom>
        </p:spPr>
      </p:pic>
      <p:sp>
        <p:nvSpPr>
          <p:cNvPr id="18" name="Text 14"/>
          <p:cNvSpPr/>
          <p:nvPr/>
        </p:nvSpPr>
        <p:spPr>
          <a:xfrm>
            <a:off x="1345168" y="7164586"/>
            <a:ext cx="12357497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Weekly promotions/events significantly drive engagement.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8912" y="563047"/>
            <a:ext cx="4549973" cy="568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Analysis by Ad Type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818912" y="1541264"/>
            <a:ext cx="12992576" cy="3284934"/>
          </a:xfrm>
          <a:prstGeom prst="roundRect">
            <a:avLst>
              <a:gd name="adj" fmla="val 934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6532" y="1548884"/>
            <a:ext cx="12977336" cy="9160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31558" y="1679258"/>
            <a:ext cx="218229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Ad Type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3630811" y="1679258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Impressions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577364" y="1679258"/>
            <a:ext cx="88070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Clicks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875026" y="1679258"/>
            <a:ext cx="88070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CTR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8172688" y="1679258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Purchase Rate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0119241" y="1679258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Conversion Rate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2065794" y="1679258"/>
            <a:ext cx="153340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Engagement Rate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26532" y="2464951"/>
            <a:ext cx="12977336" cy="5884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31558" y="2595324"/>
            <a:ext cx="218229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Carousel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3630811" y="2595324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48K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577364" y="2595324"/>
            <a:ext cx="88070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6K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875026" y="2595324"/>
            <a:ext cx="88070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11.7%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172688" y="2595324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0.59%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119241" y="2595324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5.1%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2065794" y="2595324"/>
            <a:ext cx="153340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13.4%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26532" y="3053358"/>
            <a:ext cx="12977336" cy="5884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31558" y="3183731"/>
            <a:ext cx="218229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Image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630811" y="3183731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51K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577364" y="3183731"/>
            <a:ext cx="88070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6K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6875026" y="3183731"/>
            <a:ext cx="88070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11.7%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172688" y="3183731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0.57%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119241" y="3183731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4.9%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2065794" y="3183731"/>
            <a:ext cx="153340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13.5%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6532" y="3641765"/>
            <a:ext cx="12977336" cy="5884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31558" y="3772138"/>
            <a:ext cx="218229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Stories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3630811" y="3772138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72K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5577364" y="3772138"/>
            <a:ext cx="88070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8K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875026" y="3772138"/>
            <a:ext cx="88070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11.8%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172688" y="3772138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0.65%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119241" y="3772138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5.2%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2065794" y="3772138"/>
            <a:ext cx="153340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13.6%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26532" y="4230172"/>
            <a:ext cx="12977336" cy="5884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1031558" y="4360545"/>
            <a:ext cx="218229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Video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3630811" y="4360545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46K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577364" y="4360545"/>
            <a:ext cx="88070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5K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875026" y="4360545"/>
            <a:ext cx="880705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11.9%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172688" y="4360545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0.62%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0119241" y="4360545"/>
            <a:ext cx="152959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5.2%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2065794" y="4360545"/>
            <a:ext cx="153340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13.7%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818912" y="5056465"/>
            <a:ext cx="4194334" cy="1517452"/>
          </a:xfrm>
          <a:prstGeom prst="roundRect">
            <a:avLst>
              <a:gd name="adj" fmla="val 2023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1046440" y="5283994"/>
            <a:ext cx="227492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Video ads</a:t>
            </a:r>
            <a:endParaRPr lang="en-US" sz="1750" dirty="0"/>
          </a:p>
        </p:txBody>
      </p:sp>
      <p:sp>
        <p:nvSpPr>
          <p:cNvPr id="46" name="Text 44"/>
          <p:cNvSpPr/>
          <p:nvPr/>
        </p:nvSpPr>
        <p:spPr>
          <a:xfrm>
            <a:off x="1046440" y="5691068"/>
            <a:ext cx="3739277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Have the highest CTR, CR, ER (best-performing).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217914" y="5056465"/>
            <a:ext cx="4194453" cy="1517452"/>
          </a:xfrm>
          <a:prstGeom prst="roundRect">
            <a:avLst>
              <a:gd name="adj" fmla="val 2023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48" name="Text 46"/>
          <p:cNvSpPr/>
          <p:nvPr/>
        </p:nvSpPr>
        <p:spPr>
          <a:xfrm>
            <a:off x="5445443" y="5283994"/>
            <a:ext cx="227492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Stories ads</a:t>
            </a:r>
            <a:endParaRPr lang="en-US" sz="1750" dirty="0"/>
          </a:p>
        </p:txBody>
      </p:sp>
      <p:sp>
        <p:nvSpPr>
          <p:cNvPr id="49" name="Text 47"/>
          <p:cNvSpPr/>
          <p:nvPr/>
        </p:nvSpPr>
        <p:spPr>
          <a:xfrm>
            <a:off x="5445443" y="5691068"/>
            <a:ext cx="3739396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Also perform strongly with higher impressions.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9617035" y="5056465"/>
            <a:ext cx="4194334" cy="1517452"/>
          </a:xfrm>
          <a:prstGeom prst="roundRect">
            <a:avLst>
              <a:gd name="adj" fmla="val 2023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51" name="Text 49"/>
          <p:cNvSpPr/>
          <p:nvPr/>
        </p:nvSpPr>
        <p:spPr>
          <a:xfrm>
            <a:off x="9844564" y="5283994"/>
            <a:ext cx="2274927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Images/Carousel</a:t>
            </a:r>
            <a:endParaRPr lang="en-US" sz="1750" dirty="0"/>
          </a:p>
        </p:txBody>
      </p:sp>
      <p:sp>
        <p:nvSpPr>
          <p:cNvPr id="52" name="Text 50"/>
          <p:cNvSpPr/>
          <p:nvPr/>
        </p:nvSpPr>
        <p:spPr>
          <a:xfrm>
            <a:off x="9844564" y="5691068"/>
            <a:ext cx="3739277" cy="655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Have decent performance but slightly lower conversions.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18912" y="6804184"/>
            <a:ext cx="12992576" cy="869871"/>
          </a:xfrm>
          <a:prstGeom prst="roundRect">
            <a:avLst>
              <a:gd name="adj" fmla="val 35307"/>
            </a:avLst>
          </a:prstGeom>
          <a:solidFill>
            <a:srgbClr val="004D36"/>
          </a:solidFill>
          <a:ln/>
        </p:spPr>
      </p:sp>
      <p:pic>
        <p:nvPicPr>
          <p:cNvPr id="5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3580" y="7124581"/>
            <a:ext cx="255865" cy="204668"/>
          </a:xfrm>
          <a:prstGeom prst="rect">
            <a:avLst/>
          </a:prstGeom>
        </p:spPr>
      </p:pic>
      <p:sp>
        <p:nvSpPr>
          <p:cNvPr id="55" name="Text 52"/>
          <p:cNvSpPr/>
          <p:nvPr/>
        </p:nvSpPr>
        <p:spPr>
          <a:xfrm>
            <a:off x="1484114" y="7059930"/>
            <a:ext cx="12122706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Focus budget more on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Video &amp; Story ads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for better ROI.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809863"/>
            <a:ext cx="7935039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Final Insights &amp; Recommendations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1862376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81063" y="2206228"/>
            <a:ext cx="6324005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5" name="Text 3"/>
          <p:cNvSpPr/>
          <p:nvPr/>
        </p:nvSpPr>
        <p:spPr>
          <a:xfrm>
            <a:off x="881063" y="2377321"/>
            <a:ext cx="3829169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Strong awareness &amp; engagement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81063" y="2815471"/>
            <a:ext cx="632400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(high CTR &amp; ER), but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low purchase funnel efficiency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need better conversion strategy.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425333" y="1862376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425333" y="2206228"/>
            <a:ext cx="632400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9" name="Text 7"/>
          <p:cNvSpPr/>
          <p:nvPr/>
        </p:nvSpPr>
        <p:spPr>
          <a:xfrm>
            <a:off x="7425333" y="2377321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Target audience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425333" y="2815471"/>
            <a:ext cx="632400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Females, 18–30, especially in India &amp; Brazil.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81063" y="3905726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881063" y="4249579"/>
            <a:ext cx="6324005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3" name="Text 11"/>
          <p:cNvSpPr/>
          <p:nvPr/>
        </p:nvSpPr>
        <p:spPr>
          <a:xfrm>
            <a:off x="881063" y="4420672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Best ad formats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881063" y="4858822"/>
            <a:ext cx="632400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Video &gt; Stories &gt; Carousel/Image.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7425333" y="3905726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700" dirty="0"/>
          </a:p>
        </p:txBody>
      </p:sp>
      <p:sp>
        <p:nvSpPr>
          <p:cNvPr id="16" name="Shape 14"/>
          <p:cNvSpPr/>
          <p:nvPr/>
        </p:nvSpPr>
        <p:spPr>
          <a:xfrm>
            <a:off x="7425333" y="4249579"/>
            <a:ext cx="6324005" cy="30480"/>
          </a:xfrm>
          <a:prstGeom prst="rect">
            <a:avLst/>
          </a:prstGeom>
          <a:solidFill>
            <a:srgbClr val="091231"/>
          </a:solidFill>
          <a:ln/>
        </p:spPr>
      </p:sp>
      <p:sp>
        <p:nvSpPr>
          <p:cNvPr id="17" name="Text 15"/>
          <p:cNvSpPr/>
          <p:nvPr/>
        </p:nvSpPr>
        <p:spPr>
          <a:xfrm>
            <a:off x="7425333" y="4420672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Timing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7425333" y="4858822"/>
            <a:ext cx="632400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Schedule ads in the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afternoon &amp; evening slots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881063" y="5596652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05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881063" y="5940504"/>
            <a:ext cx="6324005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21" name="Text 19"/>
          <p:cNvSpPr/>
          <p:nvPr/>
        </p:nvSpPr>
        <p:spPr>
          <a:xfrm>
            <a:off x="881063" y="611159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Budget Optimization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881063" y="6549747"/>
            <a:ext cx="632400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Shift more spend to high-performing geographies and ad formats.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425333" y="5596652"/>
            <a:ext cx="220266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06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7425333" y="5940504"/>
            <a:ext cx="632400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25" name="Text 23"/>
          <p:cNvSpPr/>
          <p:nvPr/>
        </p:nvSpPr>
        <p:spPr>
          <a:xfrm>
            <a:off x="7425333" y="611159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Action</a:t>
            </a:r>
            <a:endParaRPr lang="en-US" sz="1900" dirty="0"/>
          </a:p>
        </p:txBody>
      </p:sp>
      <p:sp>
        <p:nvSpPr>
          <p:cNvPr id="26" name="Text 24"/>
          <p:cNvSpPr/>
          <p:nvPr/>
        </p:nvSpPr>
        <p:spPr>
          <a:xfrm>
            <a:off x="7425333" y="6549747"/>
            <a:ext cx="632400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Improve </a:t>
            </a:r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landing pages, offers, retargeting campaigns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lift purchase rate.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2025-11-27T04:39:55Z</dcterms:created>
  <dcterms:modified xsi:type="dcterms:W3CDTF">2025-11-27T04:39:55Z</dcterms:modified>
</cp:coreProperties>
</file>